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Spline Sans"/>
      <p:bold r:id="rId16"/>
    </p:embeddedFont>
    <p:embeddedFont>
      <p:font typeface="Barlow"/>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Barlow-regular.fntdata"/><Relationship Id="rId16" Type="http://schemas.openxmlformats.org/officeDocument/2006/relationships/font" Target="fonts/SplineSans-bold.fntdata"/><Relationship Id="rId5" Type="http://schemas.openxmlformats.org/officeDocument/2006/relationships/slide" Target="slides/slide1.xml"/><Relationship Id="rId19" Type="http://schemas.openxmlformats.org/officeDocument/2006/relationships/font" Target="fonts/Barlow-italic.fntdata"/><Relationship Id="rId6" Type="http://schemas.openxmlformats.org/officeDocument/2006/relationships/slide" Target="slides/slide2.xml"/><Relationship Id="rId18" Type="http://schemas.openxmlformats.org/officeDocument/2006/relationships/font" Target="fonts/Barlow-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4c1bebdd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 name="Google Shape;45;g34c1bebdd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g34c1bebddd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c1bebddd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c1bebddd3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4c1bebddd3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018624b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018624b9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34018624b9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id="48" name="Google Shape;48;p11"/>
          <p:cNvPicPr preferRelativeResize="0"/>
          <p:nvPr/>
        </p:nvPicPr>
        <p:blipFill>
          <a:blip r:embed="rId3">
            <a:alphaModFix/>
          </a:blip>
          <a:stretch>
            <a:fillRect/>
          </a:stretch>
        </p:blipFill>
        <p:spPr>
          <a:xfrm>
            <a:off x="0" y="45220"/>
            <a:ext cx="14630400" cy="1668780"/>
          </a:xfrm>
          <a:prstGeom prst="rect">
            <a:avLst/>
          </a:prstGeom>
          <a:noFill/>
          <a:ln>
            <a:noFill/>
          </a:ln>
        </p:spPr>
      </p:pic>
      <p:sp>
        <p:nvSpPr>
          <p:cNvPr id="49" name="Google Shape;49;p11"/>
          <p:cNvSpPr txBox="1"/>
          <p:nvPr/>
        </p:nvSpPr>
        <p:spPr>
          <a:xfrm>
            <a:off x="1969850" y="2626475"/>
            <a:ext cx="1260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rPr>
              <a:t>                             Artificial Intelligence(AI101B)</a:t>
            </a:r>
            <a:br>
              <a:rPr lang="en-US" sz="2800">
                <a:solidFill>
                  <a:schemeClr val="lt1"/>
                </a:solidFill>
              </a:rPr>
            </a:br>
            <a:r>
              <a:rPr lang="en-US" sz="2800">
                <a:solidFill>
                  <a:schemeClr val="lt1"/>
                </a:solidFill>
              </a:rPr>
              <a:t>                                       Even Semester</a:t>
            </a:r>
            <a:br>
              <a:rPr lang="en-US" sz="2800">
                <a:solidFill>
                  <a:schemeClr val="lt1"/>
                </a:solidFill>
              </a:rPr>
            </a:br>
            <a:r>
              <a:rPr lang="en-US" sz="2800">
                <a:solidFill>
                  <a:schemeClr val="lt1"/>
                </a:solidFill>
              </a:rPr>
              <a:t>                                      Session 2024-25</a:t>
            </a:r>
            <a:endParaRPr sz="2800">
              <a:solidFill>
                <a:schemeClr val="lt1"/>
              </a:solidFill>
            </a:endParaRPr>
          </a:p>
        </p:txBody>
      </p:sp>
      <p:sp>
        <p:nvSpPr>
          <p:cNvPr id="50" name="Google Shape;50;p11"/>
          <p:cNvSpPr txBox="1"/>
          <p:nvPr/>
        </p:nvSpPr>
        <p:spPr>
          <a:xfrm>
            <a:off x="4837075" y="4552550"/>
            <a:ext cx="126069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rPr>
              <a:t>Tannoo Shukla (202410116100220)</a:t>
            </a:r>
            <a:endParaRPr sz="2100">
              <a:solidFill>
                <a:schemeClr val="lt1"/>
              </a:solidFill>
            </a:endParaRPr>
          </a:p>
          <a:p>
            <a:pPr indent="0" lvl="0" marL="0" rtl="0" algn="l">
              <a:spcBef>
                <a:spcPts val="0"/>
              </a:spcBef>
              <a:spcAft>
                <a:spcPts val="0"/>
              </a:spcAft>
              <a:buNone/>
            </a:pPr>
            <a:r>
              <a:rPr lang="en-US" sz="2100">
                <a:solidFill>
                  <a:schemeClr val="lt1"/>
                </a:solidFill>
              </a:rPr>
              <a:t>Tannu Modanwal (202410116100221)</a:t>
            </a:r>
            <a:endParaRPr sz="2100">
              <a:solidFill>
                <a:schemeClr val="lt1"/>
              </a:solidFill>
            </a:endParaRPr>
          </a:p>
          <a:p>
            <a:pPr indent="0" lvl="0" marL="0" rtl="0" algn="l">
              <a:spcBef>
                <a:spcPts val="0"/>
              </a:spcBef>
              <a:spcAft>
                <a:spcPts val="0"/>
              </a:spcAft>
              <a:buNone/>
            </a:pPr>
            <a:r>
              <a:rPr lang="en-US" sz="2100">
                <a:solidFill>
                  <a:schemeClr val="lt1"/>
                </a:solidFill>
              </a:rPr>
              <a:t>Tanya Singh (202410116100222)</a:t>
            </a:r>
            <a:endParaRPr sz="2100">
              <a:solidFill>
                <a:schemeClr val="lt1"/>
              </a:solidFill>
            </a:endParaRPr>
          </a:p>
          <a:p>
            <a:pPr indent="0" lvl="0" marL="0" rtl="0" algn="l">
              <a:spcBef>
                <a:spcPts val="0"/>
              </a:spcBef>
              <a:spcAft>
                <a:spcPts val="0"/>
              </a:spcAft>
              <a:buNone/>
            </a:pPr>
            <a:r>
              <a:rPr lang="en-US" sz="2100">
                <a:solidFill>
                  <a:schemeClr val="lt1"/>
                </a:solidFill>
              </a:rPr>
              <a:t>Trapti Rajput (202410116100224)</a:t>
            </a:r>
            <a:endParaRPr sz="2100">
              <a:solidFill>
                <a:schemeClr val="lt1"/>
              </a:solidFill>
            </a:endParaRPr>
          </a:p>
          <a:p>
            <a:pPr indent="0" lvl="0" marL="0" rtl="0" algn="l">
              <a:spcBef>
                <a:spcPts val="0"/>
              </a:spcBef>
              <a:spcAft>
                <a:spcPts val="0"/>
              </a:spcAft>
              <a:buNone/>
            </a:pPr>
            <a:r>
              <a:t/>
            </a:r>
            <a:endParaRPr sz="29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sp>
        <p:nvSpPr>
          <p:cNvPr id="51" name="Google Shape;51;p11"/>
          <p:cNvSpPr txBox="1"/>
          <p:nvPr/>
        </p:nvSpPr>
        <p:spPr>
          <a:xfrm>
            <a:off x="12935350" y="7873150"/>
            <a:ext cx="1510200" cy="939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preencoded.png" id="201" name="Google Shape;201;p20"/>
          <p:cNvPicPr preferRelativeResize="0"/>
          <p:nvPr/>
        </p:nvPicPr>
        <p:blipFill rotWithShape="1">
          <a:blip r:embed="rId3">
            <a:alphaModFix/>
          </a:blip>
          <a:srcRect b="0" l="0" r="0" t="0"/>
          <a:stretch/>
        </p:blipFill>
        <p:spPr>
          <a:xfrm>
            <a:off x="0" y="0"/>
            <a:ext cx="14630400" cy="2766774"/>
          </a:xfrm>
          <a:prstGeom prst="rect">
            <a:avLst/>
          </a:prstGeom>
          <a:noFill/>
          <a:ln>
            <a:noFill/>
          </a:ln>
        </p:spPr>
      </p:pic>
      <p:sp>
        <p:nvSpPr>
          <p:cNvPr id="202" name="Google Shape;202;p20"/>
          <p:cNvSpPr/>
          <p:nvPr/>
        </p:nvSpPr>
        <p:spPr>
          <a:xfrm>
            <a:off x="774621" y="3375422"/>
            <a:ext cx="8517612" cy="61472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0FCFF"/>
              </a:buClr>
              <a:buSzPts val="3850"/>
              <a:buFont typeface="Spline Sans"/>
              <a:buNone/>
            </a:pPr>
            <a:r>
              <a:rPr b="1" i="0" lang="en-US" sz="3850" u="none" cap="none" strike="noStrike">
                <a:solidFill>
                  <a:srgbClr val="F0FCFF"/>
                </a:solidFill>
                <a:latin typeface="Spline Sans"/>
                <a:ea typeface="Spline Sans"/>
                <a:cs typeface="Spline Sans"/>
                <a:sym typeface="Spline Sans"/>
              </a:rPr>
              <a:t>Conclusion: The Power of Visual Data</a:t>
            </a:r>
            <a:endParaRPr b="0" i="0" sz="3850" u="none" cap="none" strike="noStrike"/>
          </a:p>
        </p:txBody>
      </p:sp>
      <p:sp>
        <p:nvSpPr>
          <p:cNvPr id="203" name="Google Shape;203;p20"/>
          <p:cNvSpPr/>
          <p:nvPr/>
        </p:nvSpPr>
        <p:spPr>
          <a:xfrm>
            <a:off x="774621" y="4322088"/>
            <a:ext cx="4212788" cy="1990844"/>
          </a:xfrm>
          <a:prstGeom prst="roundRect">
            <a:avLst>
              <a:gd fmla="val 16677" name="adj"/>
            </a:avLst>
          </a:prstGeom>
          <a:solidFill>
            <a:srgbClr val="0A081B"/>
          </a:solidFill>
          <a:ln cap="flat" cmpd="sng" w="22850">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1018818" y="4566285"/>
            <a:ext cx="2459355" cy="3074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Simplify Complexity</a:t>
            </a:r>
            <a:endParaRPr b="0" i="0" sz="1900" u="none" cap="none" strike="noStrike"/>
          </a:p>
        </p:txBody>
      </p:sp>
      <p:sp>
        <p:nvSpPr>
          <p:cNvPr id="205" name="Google Shape;205;p20"/>
          <p:cNvSpPr/>
          <p:nvPr/>
        </p:nvSpPr>
        <p:spPr>
          <a:xfrm>
            <a:off x="1018818" y="5006459"/>
            <a:ext cx="3724394" cy="106227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Visualization simplifies complex information, making it easier to understand and act upon.</a:t>
            </a:r>
            <a:endParaRPr b="0" i="0" sz="1700" u="none" cap="none" strike="noStrike"/>
          </a:p>
        </p:txBody>
      </p:sp>
      <p:sp>
        <p:nvSpPr>
          <p:cNvPr id="206" name="Google Shape;206;p20"/>
          <p:cNvSpPr/>
          <p:nvPr/>
        </p:nvSpPr>
        <p:spPr>
          <a:xfrm>
            <a:off x="5208746" y="4322088"/>
            <a:ext cx="4212788" cy="1990844"/>
          </a:xfrm>
          <a:prstGeom prst="roundRect">
            <a:avLst>
              <a:gd fmla="val 16677" name="adj"/>
            </a:avLst>
          </a:prstGeom>
          <a:solidFill>
            <a:srgbClr val="0A081B"/>
          </a:solidFill>
          <a:ln cap="flat" cmpd="sng" w="22850">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5452943" y="4566285"/>
            <a:ext cx="2459355" cy="3074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Faster Decisions</a:t>
            </a:r>
            <a:endParaRPr b="0" i="0" sz="1900" u="none" cap="none" strike="noStrike"/>
          </a:p>
        </p:txBody>
      </p:sp>
      <p:sp>
        <p:nvSpPr>
          <p:cNvPr id="208" name="Google Shape;208;p20"/>
          <p:cNvSpPr/>
          <p:nvPr/>
        </p:nvSpPr>
        <p:spPr>
          <a:xfrm>
            <a:off x="5452943" y="5006459"/>
            <a:ext cx="3724394" cy="106227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Enables faster decision-making by providing quick access to key insights and trends.</a:t>
            </a:r>
            <a:endParaRPr b="0" i="0" sz="1700" u="none" cap="none" strike="noStrike"/>
          </a:p>
        </p:txBody>
      </p:sp>
      <p:sp>
        <p:nvSpPr>
          <p:cNvPr id="209" name="Google Shape;209;p20"/>
          <p:cNvSpPr/>
          <p:nvPr/>
        </p:nvSpPr>
        <p:spPr>
          <a:xfrm>
            <a:off x="9642872" y="4322088"/>
            <a:ext cx="4212788" cy="1990844"/>
          </a:xfrm>
          <a:prstGeom prst="roundRect">
            <a:avLst>
              <a:gd fmla="val 16677" name="adj"/>
            </a:avLst>
          </a:prstGeom>
          <a:solidFill>
            <a:srgbClr val="0A081B"/>
          </a:solidFill>
          <a:ln cap="flat" cmpd="sng" w="22850">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9887069" y="4566285"/>
            <a:ext cx="2631758" cy="3074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E4E6"/>
              </a:buClr>
              <a:buSzPts val="1900"/>
              <a:buFont typeface="Spline Sans"/>
              <a:buNone/>
            </a:pPr>
            <a:r>
              <a:rPr b="1" i="0" lang="en-US" sz="1900" u="none" cap="none" strike="noStrike">
                <a:solidFill>
                  <a:srgbClr val="E0E4E6"/>
                </a:solidFill>
                <a:latin typeface="Spline Sans"/>
                <a:ea typeface="Spline Sans"/>
                <a:cs typeface="Spline Sans"/>
                <a:sym typeface="Spline Sans"/>
              </a:rPr>
              <a:t>Uncover Opportunities</a:t>
            </a:r>
            <a:endParaRPr b="0" i="0" sz="1900" u="none" cap="none" strike="noStrike"/>
          </a:p>
        </p:txBody>
      </p:sp>
      <p:sp>
        <p:nvSpPr>
          <p:cNvPr id="211" name="Google Shape;211;p20"/>
          <p:cNvSpPr/>
          <p:nvPr/>
        </p:nvSpPr>
        <p:spPr>
          <a:xfrm>
            <a:off x="9887069" y="5006459"/>
            <a:ext cx="3724394" cy="106227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Uncovers hidden business opportunities by revealing patterns and relationships in sales data.</a:t>
            </a:r>
            <a:endParaRPr b="0" i="0" sz="1700" u="none" cap="none" strike="noStrike"/>
          </a:p>
        </p:txBody>
      </p:sp>
      <p:sp>
        <p:nvSpPr>
          <p:cNvPr id="212" name="Google Shape;212;p20"/>
          <p:cNvSpPr/>
          <p:nvPr/>
        </p:nvSpPr>
        <p:spPr>
          <a:xfrm>
            <a:off x="774621" y="6561892"/>
            <a:ext cx="13081159" cy="106227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In conclusion, visualization transforms raw data into strategic insight, enabling businesses to make informed decisions and drive growth. The future of sales analytics lies in more interactive and predictive insights, empowering businesses to stay ahead in a competitive landscape.</a:t>
            </a:r>
            <a:endParaRPr b="0" i="0" sz="1700" u="none" cap="none" strike="noStrike"/>
          </a:p>
        </p:txBody>
      </p:sp>
      <p:sp>
        <p:nvSpPr>
          <p:cNvPr id="213" name="Google Shape;213;p20"/>
          <p:cNvSpPr txBox="1"/>
          <p:nvPr/>
        </p:nvSpPr>
        <p:spPr>
          <a:xfrm>
            <a:off x="12935350" y="7873150"/>
            <a:ext cx="1510200" cy="939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nvSpPr>
        <p:spPr>
          <a:xfrm>
            <a:off x="4924625" y="2845350"/>
            <a:ext cx="97398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700">
                <a:solidFill>
                  <a:schemeClr val="lt1"/>
                </a:solidFill>
              </a:rPr>
              <a:t>Thank You</a:t>
            </a:r>
            <a:endParaRPr sz="7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preencoded.png" id="57" name="Google Shape;57;p1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8" name="Google Shape;58;p12"/>
          <p:cNvSpPr/>
          <p:nvPr/>
        </p:nvSpPr>
        <p:spPr>
          <a:xfrm>
            <a:off x="6294358" y="818555"/>
            <a:ext cx="7528084" cy="192381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0FCFF"/>
              </a:buClr>
              <a:buSzPts val="4000"/>
              <a:buFont typeface="Spline Sans"/>
              <a:buNone/>
            </a:pPr>
            <a:r>
              <a:rPr b="1" i="0" lang="en-US" sz="4000" u="none" cap="none" strike="noStrike">
                <a:solidFill>
                  <a:srgbClr val="F0FCFF"/>
                </a:solidFill>
                <a:latin typeface="Spline Sans"/>
                <a:ea typeface="Spline Sans"/>
                <a:cs typeface="Spline Sans"/>
                <a:sym typeface="Spline Sans"/>
              </a:rPr>
              <a:t>Sales Data Visualization: Transforming Numbers into Insights</a:t>
            </a:r>
            <a:endParaRPr b="0" i="0" sz="4000" u="none" cap="none" strike="noStrike"/>
          </a:p>
        </p:txBody>
      </p:sp>
      <p:sp>
        <p:nvSpPr>
          <p:cNvPr id="59" name="Google Shape;59;p12"/>
          <p:cNvSpPr/>
          <p:nvPr/>
        </p:nvSpPr>
        <p:spPr>
          <a:xfrm>
            <a:off x="6294358" y="3088600"/>
            <a:ext cx="7528084" cy="2215991"/>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0E4E6"/>
              </a:buClr>
              <a:buSzPts val="1800"/>
              <a:buFont typeface="Barlow"/>
              <a:buNone/>
            </a:pPr>
            <a:r>
              <a:rPr b="0" i="0" lang="en-US" sz="1800" u="none" cap="none" strike="noStrike">
                <a:solidFill>
                  <a:srgbClr val="E0E4E6"/>
                </a:solidFill>
                <a:latin typeface="Barlow"/>
                <a:ea typeface="Barlow"/>
                <a:cs typeface="Barlow"/>
                <a:sym typeface="Barlow"/>
              </a:rPr>
              <a:t>In today's data-driven world, the ability to transform raw sales figures into actionable business intelligence is paramount. Sales data visualization bridges the gap between data complexity and strategic understanding, empowering decision-makers with clear, compelling visuals. By turning complex datasets into easily digestible formats, businesses can unlock insights, optimize performance, and drive growth.</a:t>
            </a:r>
            <a:endParaRPr b="0" i="0" sz="1800" u="none" cap="none" strike="noStrike">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a:p>
            <a:pPr indent="0" lvl="0" marL="0" marR="0" rtl="0" algn="l">
              <a:lnSpc>
                <a:spcPct val="161111"/>
              </a:lnSpc>
              <a:spcBef>
                <a:spcPts val="0"/>
              </a:spcBef>
              <a:spcAft>
                <a:spcPts val="0"/>
              </a:spcAft>
              <a:buClr>
                <a:srgbClr val="E0E4E6"/>
              </a:buClr>
              <a:buSzPts val="1800"/>
              <a:buFont typeface="Barlow"/>
              <a:buNone/>
            </a:pPr>
            <a:r>
              <a:t/>
            </a:r>
            <a:endParaRPr sz="1800">
              <a:solidFill>
                <a:srgbClr val="E0E4E6"/>
              </a:solidFill>
              <a:latin typeface="Barlow"/>
              <a:ea typeface="Barlow"/>
              <a:cs typeface="Barlow"/>
              <a:sym typeface="Barlow"/>
            </a:endParaRPr>
          </a:p>
        </p:txBody>
      </p:sp>
      <p:sp>
        <p:nvSpPr>
          <p:cNvPr id="60" name="Google Shape;60;p12"/>
          <p:cNvSpPr/>
          <p:nvPr/>
        </p:nvSpPr>
        <p:spPr>
          <a:xfrm>
            <a:off x="6294358" y="5783142"/>
            <a:ext cx="7528200" cy="18468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E0E4E6"/>
              </a:buClr>
              <a:buSzPts val="1800"/>
              <a:buFont typeface="Barlow"/>
              <a:buNone/>
            </a:pPr>
            <a:r>
              <a:rPr b="0" i="0" lang="en-US" sz="1800" u="none" cap="none" strike="noStrike">
                <a:solidFill>
                  <a:srgbClr val="E0E4E6"/>
                </a:solidFill>
                <a:latin typeface="Barlow"/>
                <a:ea typeface="Barlow"/>
                <a:cs typeface="Barlow"/>
                <a:sym typeface="Barlow"/>
              </a:rPr>
              <a:t>This presentation will guide you through the essentials of sales data visualization, demonstrating how it can revolutionize your approach to sales analytics and business strategy. We'll explore key techniques, illustrate the power of effective data representation, and highlight how visualization</a:t>
            </a:r>
            <a:r>
              <a:rPr lang="en-US" sz="1800">
                <a:solidFill>
                  <a:srgbClr val="E0E4E6"/>
                </a:solidFill>
                <a:latin typeface="Barlow"/>
                <a:ea typeface="Barlow"/>
                <a:cs typeface="Barlow"/>
                <a:sym typeface="Barlow"/>
              </a:rPr>
              <a:t>.</a:t>
            </a:r>
            <a:endParaRPr b="0" i="0" sz="1800" u="none" cap="none" strike="noStrike"/>
          </a:p>
        </p:txBody>
      </p:sp>
      <p:sp>
        <p:nvSpPr>
          <p:cNvPr id="61" name="Google Shape;61;p12"/>
          <p:cNvSpPr txBox="1"/>
          <p:nvPr/>
        </p:nvSpPr>
        <p:spPr>
          <a:xfrm>
            <a:off x="12979125" y="7813750"/>
            <a:ext cx="16512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2"/>
          <p:cNvSpPr txBox="1"/>
          <p:nvPr/>
        </p:nvSpPr>
        <p:spPr>
          <a:xfrm>
            <a:off x="12935350" y="7873150"/>
            <a:ext cx="1510200" cy="939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p:nvPr/>
        </p:nvSpPr>
        <p:spPr>
          <a:xfrm>
            <a:off x="864037" y="716399"/>
            <a:ext cx="6210062"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Presentation Objectives</a:t>
            </a:r>
            <a:endParaRPr b="0" i="0" sz="4300" u="none" cap="none" strike="noStrike"/>
          </a:p>
        </p:txBody>
      </p:sp>
      <p:sp>
        <p:nvSpPr>
          <p:cNvPr id="69" name="Google Shape;69;p13"/>
          <p:cNvSpPr/>
          <p:nvPr/>
        </p:nvSpPr>
        <p:spPr>
          <a:xfrm>
            <a:off x="864037" y="2173605"/>
            <a:ext cx="555427" cy="555427"/>
          </a:xfrm>
          <a:prstGeom prst="roundRect">
            <a:avLst>
              <a:gd fmla="val 66675" name="adj"/>
            </a:avLst>
          </a:prstGeom>
          <a:solidFill>
            <a:srgbClr val="0A081B"/>
          </a:solidFill>
          <a:ln cap="flat" cmpd="sng" w="30475">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977146" y="2245519"/>
            <a:ext cx="329089" cy="411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1</a:t>
            </a:r>
            <a:endParaRPr b="0" i="0" sz="2550" u="none" cap="none" strike="noStrike"/>
          </a:p>
        </p:txBody>
      </p:sp>
      <p:sp>
        <p:nvSpPr>
          <p:cNvPr id="71" name="Google Shape;71;p13"/>
          <p:cNvSpPr/>
          <p:nvPr/>
        </p:nvSpPr>
        <p:spPr>
          <a:xfrm>
            <a:off x="1666280" y="2173605"/>
            <a:ext cx="3046095"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Demonstrate the Power</a:t>
            </a:r>
            <a:endParaRPr b="0" i="0" sz="2150" u="none" cap="none" strike="noStrike"/>
          </a:p>
        </p:txBody>
      </p:sp>
      <p:sp>
        <p:nvSpPr>
          <p:cNvPr id="72" name="Google Shape;72;p13"/>
          <p:cNvSpPr/>
          <p:nvPr/>
        </p:nvSpPr>
        <p:spPr>
          <a:xfrm>
            <a:off x="1666280" y="2664619"/>
            <a:ext cx="5525572"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Illustrate the transformative impact of sales data visualization on business intelligence and strategic decision-making.</a:t>
            </a:r>
            <a:endParaRPr b="0" i="0" sz="1900" u="none" cap="none" strike="noStrike"/>
          </a:p>
        </p:txBody>
      </p:sp>
      <p:sp>
        <p:nvSpPr>
          <p:cNvPr id="73" name="Google Shape;73;p13"/>
          <p:cNvSpPr/>
          <p:nvPr/>
        </p:nvSpPr>
        <p:spPr>
          <a:xfrm>
            <a:off x="7438668" y="2173605"/>
            <a:ext cx="555427" cy="555427"/>
          </a:xfrm>
          <a:prstGeom prst="roundRect">
            <a:avLst>
              <a:gd fmla="val 66675" name="adj"/>
            </a:avLst>
          </a:prstGeom>
          <a:solidFill>
            <a:srgbClr val="0A081B"/>
          </a:solidFill>
          <a:ln cap="flat" cmpd="sng" w="30475">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551777" y="2245519"/>
            <a:ext cx="329089" cy="411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2</a:t>
            </a:r>
            <a:endParaRPr b="0" i="0" sz="2550" u="none" cap="none" strike="noStrike"/>
          </a:p>
        </p:txBody>
      </p:sp>
      <p:sp>
        <p:nvSpPr>
          <p:cNvPr id="75" name="Google Shape;75;p13"/>
          <p:cNvSpPr/>
          <p:nvPr/>
        </p:nvSpPr>
        <p:spPr>
          <a:xfrm>
            <a:off x="8240911" y="2173605"/>
            <a:ext cx="3042523"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Explore Key Techniques</a:t>
            </a:r>
            <a:endParaRPr b="0" i="0" sz="2150" u="none" cap="none" strike="noStrike"/>
          </a:p>
        </p:txBody>
      </p:sp>
      <p:sp>
        <p:nvSpPr>
          <p:cNvPr id="76" name="Google Shape;76;p13"/>
          <p:cNvSpPr/>
          <p:nvPr/>
        </p:nvSpPr>
        <p:spPr>
          <a:xfrm>
            <a:off x="8240911" y="2664619"/>
            <a:ext cx="5525572"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Uncover effective methods for data representation that enhance understanding and insight extraction.</a:t>
            </a:r>
            <a:endParaRPr b="0" i="0" sz="1900" u="none" cap="none" strike="noStrike"/>
          </a:p>
        </p:txBody>
      </p:sp>
      <p:sp>
        <p:nvSpPr>
          <p:cNvPr id="77" name="Google Shape;77;p13"/>
          <p:cNvSpPr/>
          <p:nvPr/>
        </p:nvSpPr>
        <p:spPr>
          <a:xfrm>
            <a:off x="864037" y="4374237"/>
            <a:ext cx="555427" cy="555427"/>
          </a:xfrm>
          <a:prstGeom prst="roundRect">
            <a:avLst>
              <a:gd fmla="val 66675" name="adj"/>
            </a:avLst>
          </a:prstGeom>
          <a:solidFill>
            <a:srgbClr val="0A081B"/>
          </a:solidFill>
          <a:ln cap="flat" cmpd="sng" w="30475">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977146" y="4446151"/>
            <a:ext cx="329089" cy="411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3</a:t>
            </a:r>
            <a:endParaRPr b="0" i="0" sz="2550" u="none" cap="none" strike="noStrike"/>
          </a:p>
        </p:txBody>
      </p:sp>
      <p:sp>
        <p:nvSpPr>
          <p:cNvPr id="79" name="Google Shape;79;p13"/>
          <p:cNvSpPr/>
          <p:nvPr/>
        </p:nvSpPr>
        <p:spPr>
          <a:xfrm>
            <a:off x="1666280" y="4374237"/>
            <a:ext cx="320671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Drive Business Decisions</a:t>
            </a:r>
            <a:endParaRPr b="0" i="0" sz="2150" u="none" cap="none" strike="noStrike"/>
          </a:p>
        </p:txBody>
      </p:sp>
      <p:sp>
        <p:nvSpPr>
          <p:cNvPr id="80" name="Google Shape;80;p13"/>
          <p:cNvSpPr/>
          <p:nvPr/>
        </p:nvSpPr>
        <p:spPr>
          <a:xfrm>
            <a:off x="1666280" y="4865251"/>
            <a:ext cx="5525572"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Showcase how visualizations serve as the catalyst for well-informed and strategic business choices.</a:t>
            </a:r>
            <a:endParaRPr b="0" i="0" sz="1900" u="none" cap="none" strike="noStrike"/>
          </a:p>
        </p:txBody>
      </p:sp>
      <p:sp>
        <p:nvSpPr>
          <p:cNvPr id="81" name="Google Shape;81;p13"/>
          <p:cNvSpPr/>
          <p:nvPr/>
        </p:nvSpPr>
        <p:spPr>
          <a:xfrm>
            <a:off x="7438668" y="4374237"/>
            <a:ext cx="555427" cy="555427"/>
          </a:xfrm>
          <a:prstGeom prst="roundRect">
            <a:avLst>
              <a:gd fmla="val 66675" name="adj"/>
            </a:avLst>
          </a:prstGeom>
          <a:solidFill>
            <a:srgbClr val="0A081B"/>
          </a:solidFill>
          <a:ln cap="flat" cmpd="sng" w="30475">
            <a:solidFill>
              <a:srgbClr val="0912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551777" y="4446151"/>
            <a:ext cx="329089" cy="411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E4E6"/>
              </a:buClr>
              <a:buSzPts val="2550"/>
              <a:buFont typeface="Spline Sans"/>
              <a:buNone/>
            </a:pPr>
            <a:r>
              <a:rPr b="1" i="0" lang="en-US" sz="2550" u="none" cap="none" strike="noStrike">
                <a:solidFill>
                  <a:srgbClr val="E0E4E6"/>
                </a:solidFill>
                <a:latin typeface="Spline Sans"/>
                <a:ea typeface="Spline Sans"/>
                <a:cs typeface="Spline Sans"/>
                <a:sym typeface="Spline Sans"/>
              </a:rPr>
              <a:t>4</a:t>
            </a:r>
            <a:endParaRPr b="0" i="0" sz="2550" u="none" cap="none" strike="noStrike"/>
          </a:p>
        </p:txBody>
      </p:sp>
      <p:sp>
        <p:nvSpPr>
          <p:cNvPr id="83" name="Google Shape;83;p13"/>
          <p:cNvSpPr/>
          <p:nvPr/>
        </p:nvSpPr>
        <p:spPr>
          <a:xfrm>
            <a:off x="8240911" y="4374237"/>
            <a:ext cx="3355419"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E0E4E6"/>
              </a:buClr>
              <a:buSzPts val="2150"/>
              <a:buFont typeface="Spline Sans"/>
              <a:buNone/>
            </a:pPr>
            <a:r>
              <a:rPr b="1" i="0" lang="en-US" sz="2150" u="none" cap="none" strike="noStrike">
                <a:solidFill>
                  <a:srgbClr val="E0E4E6"/>
                </a:solidFill>
                <a:latin typeface="Spline Sans"/>
                <a:ea typeface="Spline Sans"/>
                <a:cs typeface="Spline Sans"/>
                <a:sym typeface="Spline Sans"/>
              </a:rPr>
              <a:t>Methodological Approach</a:t>
            </a:r>
            <a:endParaRPr b="0" i="0" sz="2150" u="none" cap="none" strike="noStrike"/>
          </a:p>
        </p:txBody>
      </p:sp>
      <p:sp>
        <p:nvSpPr>
          <p:cNvPr id="84" name="Google Shape;84;p13"/>
          <p:cNvSpPr/>
          <p:nvPr/>
        </p:nvSpPr>
        <p:spPr>
          <a:xfrm>
            <a:off x="8240911" y="4865251"/>
            <a:ext cx="5525572"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Present our comprehensive approach for data analysis, from collection and preprocessing to visualization and insights.</a:t>
            </a:r>
            <a:endParaRPr b="0" i="0" sz="1900" u="none" cap="none" strike="noStrike"/>
          </a:p>
        </p:txBody>
      </p:sp>
      <p:sp>
        <p:nvSpPr>
          <p:cNvPr id="85" name="Google Shape;85;p13"/>
          <p:cNvSpPr/>
          <p:nvPr/>
        </p:nvSpPr>
        <p:spPr>
          <a:xfrm>
            <a:off x="864037" y="6328053"/>
            <a:ext cx="12902327"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Our goal is to equip you with the knowledge and tools to leverage sales data visualization effectively, enabling you to make data-driven decisions that drive business success. By the end of this presentation, you'll have a clear understanding of how to harness the power of visual data to unlock hidden opportunities and optimize your sales strategies.</a:t>
            </a:r>
            <a:endParaRPr b="0" i="0" sz="1900" u="none" cap="none" strike="noStrike"/>
          </a:p>
        </p:txBody>
      </p:sp>
      <p:sp>
        <p:nvSpPr>
          <p:cNvPr id="86" name="Google Shape;86;p13"/>
          <p:cNvSpPr txBox="1"/>
          <p:nvPr/>
        </p:nvSpPr>
        <p:spPr>
          <a:xfrm>
            <a:off x="13022900" y="7901300"/>
            <a:ext cx="1607400" cy="1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12935350" y="7873150"/>
            <a:ext cx="1510200" cy="939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864037" y="1011317"/>
            <a:ext cx="54864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4300"/>
              <a:buFont typeface="Spline Sans"/>
              <a:buNone/>
            </a:pPr>
            <a:r>
              <a:rPr b="1" i="0" lang="en-US" sz="4300" u="none" cap="none" strike="noStrike">
                <a:solidFill>
                  <a:srgbClr val="F0FCFF"/>
                </a:solidFill>
                <a:latin typeface="Spline Sans"/>
                <a:ea typeface="Spline Sans"/>
                <a:cs typeface="Spline Sans"/>
                <a:sym typeface="Spline Sans"/>
              </a:rPr>
              <a:t>Sales Trend Analysis</a:t>
            </a:r>
            <a:endParaRPr b="0" i="0" sz="4300" u="none" cap="none" strike="noStrike"/>
          </a:p>
        </p:txBody>
      </p:sp>
      <p:sp>
        <p:nvSpPr>
          <p:cNvPr id="94" name="Google Shape;94;p14"/>
          <p:cNvSpPr/>
          <p:nvPr/>
        </p:nvSpPr>
        <p:spPr>
          <a:xfrm>
            <a:off x="864037" y="231421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Identifying Patterns</a:t>
            </a:r>
            <a:endParaRPr b="0" i="0" sz="2150" u="none" cap="none" strike="noStrike"/>
          </a:p>
        </p:txBody>
      </p:sp>
      <p:sp>
        <p:nvSpPr>
          <p:cNvPr id="95" name="Google Shape;95;p14"/>
          <p:cNvSpPr/>
          <p:nvPr/>
        </p:nvSpPr>
        <p:spPr>
          <a:xfrm>
            <a:off x="864037" y="2903934"/>
            <a:ext cx="6150054"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Uncover trends in historical sales performance, including revenue growth and seasonal fluctuations. Key aspects to consider include:</a:t>
            </a:r>
            <a:endParaRPr b="0" i="0" sz="1900" u="none" cap="none" strike="noStrike"/>
          </a:p>
        </p:txBody>
      </p:sp>
      <p:sp>
        <p:nvSpPr>
          <p:cNvPr id="96" name="Google Shape;96;p14"/>
          <p:cNvSpPr/>
          <p:nvPr/>
        </p:nvSpPr>
        <p:spPr>
          <a:xfrm>
            <a:off x="864037" y="4311253"/>
            <a:ext cx="6150054" cy="39504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Year-over-year sales comparisons</a:t>
            </a:r>
            <a:endParaRPr b="0" i="0" sz="1900" u="none" cap="none" strike="noStrike"/>
          </a:p>
        </p:txBody>
      </p:sp>
      <p:sp>
        <p:nvSpPr>
          <p:cNvPr id="97" name="Google Shape;97;p14"/>
          <p:cNvSpPr/>
          <p:nvPr/>
        </p:nvSpPr>
        <p:spPr>
          <a:xfrm>
            <a:off x="864037" y="4792623"/>
            <a:ext cx="6150054" cy="39504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Quarterly sales progression</a:t>
            </a:r>
            <a:endParaRPr b="0" i="0" sz="1900" u="none" cap="none" strike="noStrike"/>
          </a:p>
        </p:txBody>
      </p:sp>
      <p:sp>
        <p:nvSpPr>
          <p:cNvPr id="98" name="Google Shape;98;p14"/>
          <p:cNvSpPr/>
          <p:nvPr/>
        </p:nvSpPr>
        <p:spPr>
          <a:xfrm>
            <a:off x="864037" y="5273993"/>
            <a:ext cx="6150054" cy="39504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Forecasting future sales trends</a:t>
            </a:r>
            <a:endParaRPr b="0" i="0" sz="1900" u="none" cap="none" strike="noStrike"/>
          </a:p>
        </p:txBody>
      </p:sp>
      <p:sp>
        <p:nvSpPr>
          <p:cNvPr id="99" name="Google Shape;99;p14"/>
          <p:cNvSpPr/>
          <p:nvPr/>
        </p:nvSpPr>
        <p:spPr>
          <a:xfrm>
            <a:off x="7623929" y="2314218"/>
            <a:ext cx="3208496"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0FCFF"/>
              </a:buClr>
              <a:buSzPts val="2150"/>
              <a:buFont typeface="Spline Sans"/>
              <a:buNone/>
            </a:pPr>
            <a:r>
              <a:rPr b="1" i="0" lang="en-US" sz="2150" u="none" cap="none" strike="noStrike">
                <a:solidFill>
                  <a:srgbClr val="F0FCFF"/>
                </a:solidFill>
                <a:latin typeface="Spline Sans"/>
                <a:ea typeface="Spline Sans"/>
                <a:cs typeface="Spline Sans"/>
                <a:sym typeface="Spline Sans"/>
              </a:rPr>
              <a:t>Visualization Techniques</a:t>
            </a:r>
            <a:endParaRPr b="0" i="0" sz="2150" u="none" cap="none" strike="noStrike"/>
          </a:p>
        </p:txBody>
      </p:sp>
      <p:sp>
        <p:nvSpPr>
          <p:cNvPr id="100" name="Google Shape;100;p14"/>
          <p:cNvSpPr/>
          <p:nvPr/>
        </p:nvSpPr>
        <p:spPr>
          <a:xfrm>
            <a:off x="7623929" y="2903934"/>
            <a:ext cx="6150054"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Effective visualizations for sales trend analysis include:</a:t>
            </a:r>
            <a:endParaRPr b="0" i="0" sz="1900" u="none" cap="none" strike="noStrike"/>
          </a:p>
        </p:txBody>
      </p:sp>
      <p:sp>
        <p:nvSpPr>
          <p:cNvPr id="101" name="Google Shape;101;p14"/>
          <p:cNvSpPr/>
          <p:nvPr/>
        </p:nvSpPr>
        <p:spPr>
          <a:xfrm>
            <a:off x="7623929" y="3521154"/>
            <a:ext cx="6150054" cy="39504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Line graphs illustrating sales performance over time</a:t>
            </a:r>
            <a:endParaRPr b="0" i="0" sz="1900" u="none" cap="none" strike="noStrike"/>
          </a:p>
        </p:txBody>
      </p:sp>
      <p:sp>
        <p:nvSpPr>
          <p:cNvPr id="102" name="Google Shape;102;p14"/>
          <p:cNvSpPr/>
          <p:nvPr/>
        </p:nvSpPr>
        <p:spPr>
          <a:xfrm>
            <a:off x="7623929" y="4002524"/>
            <a:ext cx="6150054" cy="39504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Comparison charts highlighting year-over-year growth</a:t>
            </a:r>
            <a:endParaRPr b="0" i="0" sz="1900" u="none" cap="none" strike="noStrike"/>
          </a:p>
        </p:txBody>
      </p:sp>
      <p:sp>
        <p:nvSpPr>
          <p:cNvPr id="103" name="Google Shape;103;p14"/>
          <p:cNvSpPr/>
          <p:nvPr/>
        </p:nvSpPr>
        <p:spPr>
          <a:xfrm>
            <a:off x="7623929" y="4483894"/>
            <a:ext cx="6150054" cy="790099"/>
          </a:xfrm>
          <a:prstGeom prst="rect">
            <a:avLst/>
          </a:prstGeom>
          <a:noFill/>
          <a:ln>
            <a:noFill/>
          </a:ln>
        </p:spPr>
        <p:txBody>
          <a:bodyPr anchorCtr="0" anchor="t" bIns="0" lIns="0" spcFirstLastPara="1" rIns="0" wrap="square" tIns="0">
            <a:noAutofit/>
          </a:bodyPr>
          <a:lstStyle/>
          <a:p>
            <a:pPr indent="-342900" lvl="0" marL="342900" marR="0" rtl="0" algn="l">
              <a:lnSpc>
                <a:spcPct val="163157"/>
              </a:lnSpc>
              <a:spcBef>
                <a:spcPts val="0"/>
              </a:spcBef>
              <a:spcAft>
                <a:spcPts val="0"/>
              </a:spcAft>
              <a:buClr>
                <a:srgbClr val="E0E4E6"/>
              </a:buClr>
              <a:buSzPts val="1900"/>
              <a:buFont typeface="Barlow"/>
              <a:buChar char="•"/>
            </a:pPr>
            <a:r>
              <a:rPr b="0" i="0" lang="en-US" sz="1900" u="none" cap="none" strike="noStrike">
                <a:solidFill>
                  <a:srgbClr val="E0E4E6"/>
                </a:solidFill>
                <a:latin typeface="Barlow"/>
                <a:ea typeface="Barlow"/>
                <a:cs typeface="Barlow"/>
                <a:sym typeface="Barlow"/>
              </a:rPr>
              <a:t>Trend prediction models offering insights into future performance</a:t>
            </a:r>
            <a:endParaRPr b="0" i="0" sz="1900" u="none" cap="none" strike="noStrike"/>
          </a:p>
        </p:txBody>
      </p:sp>
      <p:sp>
        <p:nvSpPr>
          <p:cNvPr id="104" name="Google Shape;104;p14"/>
          <p:cNvSpPr/>
          <p:nvPr/>
        </p:nvSpPr>
        <p:spPr>
          <a:xfrm>
            <a:off x="864037" y="6033016"/>
            <a:ext cx="12902327"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E0E4E6"/>
              </a:buClr>
              <a:buSzPts val="1900"/>
              <a:buFont typeface="Barlow"/>
              <a:buNone/>
            </a:pPr>
            <a:r>
              <a:rPr b="0" i="0" lang="en-US" sz="1900" u="none" cap="none" strike="noStrike">
                <a:solidFill>
                  <a:srgbClr val="E0E4E6"/>
                </a:solidFill>
                <a:latin typeface="Barlow"/>
                <a:ea typeface="Barlow"/>
                <a:cs typeface="Barlow"/>
                <a:sym typeface="Barlow"/>
              </a:rPr>
              <a:t>By visually representing sales data, businesses can quickly identify patterns, trends, and potential areas for improvement. This information can then be used to make informed decisions about resource allocation, marketing strategies, and sales targets.</a:t>
            </a:r>
            <a:endParaRPr b="0" i="0" sz="19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nvSpPr>
        <p:spPr>
          <a:xfrm>
            <a:off x="437750" y="3348750"/>
            <a:ext cx="7003800" cy="48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437750" y="218875"/>
            <a:ext cx="47058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600">
                <a:solidFill>
                  <a:schemeClr val="lt1"/>
                </a:solidFill>
              </a:rPr>
              <a:t>Analysis Results: </a:t>
            </a:r>
            <a:endParaRPr sz="5200">
              <a:solidFill>
                <a:schemeClr val="lt1"/>
              </a:solidFill>
            </a:endParaRPr>
          </a:p>
        </p:txBody>
      </p:sp>
      <p:sp>
        <p:nvSpPr>
          <p:cNvPr id="112" name="Google Shape;112;p15"/>
          <p:cNvSpPr txBox="1"/>
          <p:nvPr/>
        </p:nvSpPr>
        <p:spPr>
          <a:xfrm>
            <a:off x="656625" y="2626475"/>
            <a:ext cx="5209200" cy="30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5"/>
          <p:cNvPicPr preferRelativeResize="0"/>
          <p:nvPr/>
        </p:nvPicPr>
        <p:blipFill>
          <a:blip r:embed="rId3">
            <a:alphaModFix/>
          </a:blip>
          <a:stretch>
            <a:fillRect/>
          </a:stretch>
        </p:blipFill>
        <p:spPr>
          <a:xfrm>
            <a:off x="8272500" y="2298150"/>
            <a:ext cx="5762625" cy="55812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25300" y="2425151"/>
            <a:ext cx="7003800" cy="5322925"/>
          </a:xfrm>
          <a:prstGeom prst="rect">
            <a:avLst/>
          </a:prstGeom>
          <a:noFill/>
          <a:ln>
            <a:noFill/>
          </a:ln>
        </p:spPr>
      </p:pic>
      <p:sp>
        <p:nvSpPr>
          <p:cNvPr id="115" name="Google Shape;115;p15"/>
          <p:cNvSpPr txBox="1"/>
          <p:nvPr/>
        </p:nvSpPr>
        <p:spPr>
          <a:xfrm>
            <a:off x="525300" y="1138125"/>
            <a:ext cx="138546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lt1"/>
                </a:solidFill>
              </a:rPr>
              <a:t>This research will provide valuable insights into how sales data visualization enhances decision-making, improves sales forecasting, and identifies business growth opportunities.</a:t>
            </a:r>
            <a:endParaRPr sz="39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preencoded.png" id="121" name="Google Shape;121;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2" name="Google Shape;122;p16"/>
          <p:cNvSpPr/>
          <p:nvPr/>
        </p:nvSpPr>
        <p:spPr>
          <a:xfrm>
            <a:off x="6245662" y="773906"/>
            <a:ext cx="6798707" cy="602575"/>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0FCFF"/>
              </a:buClr>
              <a:buSzPts val="3750"/>
              <a:buFont typeface="Spline Sans"/>
              <a:buNone/>
            </a:pPr>
            <a:r>
              <a:rPr b="1" i="0" lang="en-US" sz="3750" u="none" cap="none" strike="noStrike">
                <a:solidFill>
                  <a:srgbClr val="F0FCFF"/>
                </a:solidFill>
                <a:latin typeface="Spline Sans"/>
                <a:ea typeface="Spline Sans"/>
                <a:cs typeface="Spline Sans"/>
                <a:sym typeface="Spline Sans"/>
              </a:rPr>
              <a:t>Comparative Analysis in Sales</a:t>
            </a:r>
            <a:endParaRPr b="0" i="0" sz="3750" u="none" cap="none" strike="noStrike"/>
          </a:p>
        </p:txBody>
      </p:sp>
      <p:sp>
        <p:nvSpPr>
          <p:cNvPr id="123" name="Google Shape;123;p16"/>
          <p:cNvSpPr/>
          <p:nvPr/>
        </p:nvSpPr>
        <p:spPr>
          <a:xfrm>
            <a:off x="6245662" y="1701879"/>
            <a:ext cx="3704273" cy="2299335"/>
          </a:xfrm>
          <a:prstGeom prst="roundRect">
            <a:avLst>
              <a:gd fmla="val 14154" name="adj"/>
            </a:avLst>
          </a:prstGeom>
          <a:solidFill>
            <a:srgbClr val="0A081B"/>
          </a:solidFill>
          <a:ln cap="flat" cmpd="sng" w="22850">
            <a:solidFill>
              <a:srgbClr val="16FF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485453" y="1941671"/>
            <a:ext cx="2410658" cy="301347"/>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Product Lines</a:t>
            </a:r>
            <a:endParaRPr b="0" i="0" sz="1850" u="none" cap="none" strike="noStrike"/>
          </a:p>
        </p:txBody>
      </p:sp>
      <p:sp>
        <p:nvSpPr>
          <p:cNvPr id="125" name="Google Shape;125;p16"/>
          <p:cNvSpPr/>
          <p:nvPr/>
        </p:nvSpPr>
        <p:spPr>
          <a:xfrm>
            <a:off x="6485453" y="2373154"/>
            <a:ext cx="3224689" cy="138826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Compare the performance of different product lines to identify top-selling items and areas for improvement.</a:t>
            </a:r>
            <a:endParaRPr b="0" i="0" sz="1700" u="none" cap="none" strike="noStrike"/>
          </a:p>
        </p:txBody>
      </p:sp>
      <p:sp>
        <p:nvSpPr>
          <p:cNvPr id="126" name="Google Shape;126;p16"/>
          <p:cNvSpPr/>
          <p:nvPr/>
        </p:nvSpPr>
        <p:spPr>
          <a:xfrm>
            <a:off x="10166866" y="1701879"/>
            <a:ext cx="3704273" cy="2299335"/>
          </a:xfrm>
          <a:prstGeom prst="roundRect">
            <a:avLst>
              <a:gd fmla="val 14154" name="adj"/>
            </a:avLst>
          </a:prstGeom>
          <a:solidFill>
            <a:srgbClr val="0A081B"/>
          </a:solidFill>
          <a:ln cap="flat" cmpd="sng" w="22850">
            <a:solidFill>
              <a:srgbClr val="29DD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10406658" y="1941671"/>
            <a:ext cx="2410658" cy="301347"/>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Sales Regions</a:t>
            </a:r>
            <a:endParaRPr b="0" i="0" sz="1850" u="none" cap="none" strike="noStrike"/>
          </a:p>
        </p:txBody>
      </p:sp>
      <p:sp>
        <p:nvSpPr>
          <p:cNvPr id="128" name="Google Shape;128;p16"/>
          <p:cNvSpPr/>
          <p:nvPr/>
        </p:nvSpPr>
        <p:spPr>
          <a:xfrm>
            <a:off x="10406658" y="2373154"/>
            <a:ext cx="3224689" cy="138826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Evaluate sales performance across different regions to pinpoint high-performing areas and those needing more attention.</a:t>
            </a:r>
            <a:endParaRPr b="0" i="0" sz="1700" u="none" cap="none" strike="noStrike"/>
          </a:p>
        </p:txBody>
      </p:sp>
      <p:sp>
        <p:nvSpPr>
          <p:cNvPr id="129" name="Google Shape;129;p16"/>
          <p:cNvSpPr/>
          <p:nvPr/>
        </p:nvSpPr>
        <p:spPr>
          <a:xfrm>
            <a:off x="6245662" y="4218146"/>
            <a:ext cx="7625477" cy="1605201"/>
          </a:xfrm>
          <a:prstGeom prst="roundRect">
            <a:avLst>
              <a:gd fmla="val 20274" name="adj"/>
            </a:avLst>
          </a:prstGeom>
          <a:solidFill>
            <a:srgbClr val="0A081B"/>
          </a:solidFill>
          <a:ln cap="flat" cmpd="sng" w="22850">
            <a:solidFill>
              <a:srgbClr val="37A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6485453" y="4457938"/>
            <a:ext cx="2410658" cy="301347"/>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E0E4E6"/>
              </a:buClr>
              <a:buSzPts val="1850"/>
              <a:buFont typeface="Spline Sans"/>
              <a:buNone/>
            </a:pPr>
            <a:r>
              <a:rPr b="1" i="0" lang="en-US" sz="1850" u="none" cap="none" strike="noStrike">
                <a:solidFill>
                  <a:srgbClr val="E0E4E6"/>
                </a:solidFill>
                <a:latin typeface="Spline Sans"/>
                <a:ea typeface="Spline Sans"/>
                <a:cs typeface="Spline Sans"/>
                <a:sym typeface="Spline Sans"/>
              </a:rPr>
              <a:t>Time Periods</a:t>
            </a:r>
            <a:endParaRPr b="0" i="0" sz="1850" u="none" cap="none" strike="noStrike"/>
          </a:p>
        </p:txBody>
      </p:sp>
      <p:sp>
        <p:nvSpPr>
          <p:cNvPr id="131" name="Google Shape;131;p16"/>
          <p:cNvSpPr/>
          <p:nvPr/>
        </p:nvSpPr>
        <p:spPr>
          <a:xfrm>
            <a:off x="6485453" y="4889421"/>
            <a:ext cx="7145893" cy="694134"/>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Analyze sales data across different time periods to identify seasonal trends and long-term growth patterns.</a:t>
            </a:r>
            <a:endParaRPr b="0" i="0" sz="1700" u="none" cap="none" strike="noStrike"/>
          </a:p>
        </p:txBody>
      </p:sp>
      <p:sp>
        <p:nvSpPr>
          <p:cNvPr id="132" name="Google Shape;132;p16"/>
          <p:cNvSpPr/>
          <p:nvPr/>
        </p:nvSpPr>
        <p:spPr>
          <a:xfrm>
            <a:off x="6245662" y="6067425"/>
            <a:ext cx="7625477" cy="138826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E0E4E6"/>
              </a:buClr>
              <a:buSzPts val="1700"/>
              <a:buFont typeface="Barlow"/>
              <a:buNone/>
            </a:pPr>
            <a:r>
              <a:rPr b="0" i="0" lang="en-US" sz="1700" u="none" cap="none" strike="noStrike">
                <a:solidFill>
                  <a:srgbClr val="E0E4E6"/>
                </a:solidFill>
                <a:latin typeface="Barlow"/>
                <a:ea typeface="Barlow"/>
                <a:cs typeface="Barlow"/>
                <a:sym typeface="Barlow"/>
              </a:rPr>
              <a:t>Comparative analysis enables businesses to benchmark performance, identify strengths and weaknesses, and make data-driven decisions to optimize sales strategies. Visual methods such as bar charts, heat maps, and scatter plots provide clear, actionable insights.</a:t>
            </a:r>
            <a:endParaRPr b="0" i="0" sz="17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preencoded.png" id="138" name="Google Shape;138;p17"/>
          <p:cNvPicPr preferRelativeResize="0"/>
          <p:nvPr/>
        </p:nvPicPr>
        <p:blipFill rotWithShape="1">
          <a:blip r:embed="rId3">
            <a:alphaModFix/>
          </a:blip>
          <a:srcRect b="0" l="0" r="0" t="0"/>
          <a:stretch/>
        </p:blipFill>
        <p:spPr>
          <a:xfrm>
            <a:off x="9144000" y="0"/>
            <a:ext cx="5486400" cy="8231505"/>
          </a:xfrm>
          <a:prstGeom prst="rect">
            <a:avLst/>
          </a:prstGeom>
          <a:noFill/>
          <a:ln>
            <a:noFill/>
          </a:ln>
        </p:spPr>
      </p:pic>
      <p:sp>
        <p:nvSpPr>
          <p:cNvPr id="139" name="Google Shape;139;p17"/>
          <p:cNvSpPr/>
          <p:nvPr/>
        </p:nvSpPr>
        <p:spPr>
          <a:xfrm>
            <a:off x="664964" y="522446"/>
            <a:ext cx="5461992" cy="527685"/>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F0FCFF"/>
              </a:buClr>
              <a:buSzPts val="3300"/>
              <a:buFont typeface="Spline Sans"/>
              <a:buNone/>
            </a:pPr>
            <a:r>
              <a:rPr b="1" i="0" lang="en-US" sz="3300" u="none" cap="none" strike="noStrike">
                <a:solidFill>
                  <a:srgbClr val="F0FCFF"/>
                </a:solidFill>
                <a:latin typeface="Spline Sans"/>
                <a:ea typeface="Spline Sans"/>
                <a:cs typeface="Spline Sans"/>
                <a:sym typeface="Spline Sans"/>
              </a:rPr>
              <a:t>Methodology: Data Journey</a:t>
            </a:r>
            <a:endParaRPr b="0" i="0" sz="3300" u="none" cap="none" strike="noStrike"/>
          </a:p>
        </p:txBody>
      </p:sp>
      <p:pic>
        <p:nvPicPr>
          <p:cNvPr descr="preencoded.png" id="140" name="Google Shape;140;p17"/>
          <p:cNvPicPr preferRelativeResize="0"/>
          <p:nvPr/>
        </p:nvPicPr>
        <p:blipFill rotWithShape="1">
          <a:blip r:embed="rId4">
            <a:alphaModFix/>
          </a:blip>
          <a:srcRect b="0" l="0" r="0" t="0"/>
          <a:stretch/>
        </p:blipFill>
        <p:spPr>
          <a:xfrm>
            <a:off x="664964" y="1335048"/>
            <a:ext cx="949881" cy="1669494"/>
          </a:xfrm>
          <a:prstGeom prst="rect">
            <a:avLst/>
          </a:prstGeom>
          <a:noFill/>
          <a:ln>
            <a:noFill/>
          </a:ln>
        </p:spPr>
      </p:pic>
      <p:sp>
        <p:nvSpPr>
          <p:cNvPr id="141" name="Google Shape;141;p17"/>
          <p:cNvSpPr/>
          <p:nvPr/>
        </p:nvSpPr>
        <p:spPr>
          <a:xfrm>
            <a:off x="1899761" y="1524953"/>
            <a:ext cx="2110978" cy="2638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0E4E6"/>
              </a:buClr>
              <a:buSzPts val="1650"/>
              <a:buFont typeface="Spline Sans"/>
              <a:buNone/>
            </a:pPr>
            <a:r>
              <a:rPr b="1" i="0" lang="en-US" sz="1650" u="none" cap="none" strike="noStrike">
                <a:solidFill>
                  <a:srgbClr val="E0E4E6"/>
                </a:solidFill>
                <a:latin typeface="Spline Sans"/>
                <a:ea typeface="Spline Sans"/>
                <a:cs typeface="Spline Sans"/>
                <a:sym typeface="Spline Sans"/>
              </a:rPr>
              <a:t>Data Collection</a:t>
            </a:r>
            <a:endParaRPr b="0" i="0" sz="1650" u="none" cap="none" strike="noStrike"/>
          </a:p>
        </p:txBody>
      </p:sp>
      <p:sp>
        <p:nvSpPr>
          <p:cNvPr id="142" name="Google Shape;142;p17"/>
          <p:cNvSpPr/>
          <p:nvPr/>
        </p:nvSpPr>
        <p:spPr>
          <a:xfrm>
            <a:off x="1899761" y="1902738"/>
            <a:ext cx="6579275" cy="9119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E4E6"/>
              </a:buClr>
              <a:buSzPts val="1450"/>
              <a:buFont typeface="Barlow"/>
              <a:buNone/>
            </a:pPr>
            <a:r>
              <a:rPr b="0" i="0" lang="en-US" sz="1450" u="none" cap="none" strike="noStrike">
                <a:solidFill>
                  <a:srgbClr val="E0E4E6"/>
                </a:solidFill>
                <a:latin typeface="Barlow"/>
                <a:ea typeface="Barlow"/>
                <a:cs typeface="Barlow"/>
                <a:sym typeface="Barlow"/>
              </a:rPr>
              <a:t>Aggregate sales data from multiple sources, ensuring data quality and consistency. This includes CRM systems, point-of-sale data, and marketing automation platforms.</a:t>
            </a:r>
            <a:endParaRPr b="0" i="0" sz="1450" u="none" cap="none" strike="noStrike"/>
          </a:p>
        </p:txBody>
      </p:sp>
      <p:pic>
        <p:nvPicPr>
          <p:cNvPr descr="preencoded.png" id="143" name="Google Shape;143;p17"/>
          <p:cNvPicPr preferRelativeResize="0"/>
          <p:nvPr/>
        </p:nvPicPr>
        <p:blipFill rotWithShape="1">
          <a:blip r:embed="rId5">
            <a:alphaModFix/>
          </a:blip>
          <a:srcRect b="0" l="0" r="0" t="0"/>
          <a:stretch/>
        </p:blipFill>
        <p:spPr>
          <a:xfrm>
            <a:off x="664964" y="3004542"/>
            <a:ext cx="949881" cy="1365528"/>
          </a:xfrm>
          <a:prstGeom prst="rect">
            <a:avLst/>
          </a:prstGeom>
          <a:noFill/>
          <a:ln>
            <a:noFill/>
          </a:ln>
        </p:spPr>
      </p:pic>
      <p:sp>
        <p:nvSpPr>
          <p:cNvPr id="144" name="Google Shape;144;p17"/>
          <p:cNvSpPr/>
          <p:nvPr/>
        </p:nvSpPr>
        <p:spPr>
          <a:xfrm>
            <a:off x="1899761" y="3194447"/>
            <a:ext cx="2110978" cy="2638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0E4E6"/>
              </a:buClr>
              <a:buSzPts val="1650"/>
              <a:buFont typeface="Spline Sans"/>
              <a:buNone/>
            </a:pPr>
            <a:r>
              <a:rPr b="1" i="0" lang="en-US" sz="1650" u="none" cap="none" strike="noStrike">
                <a:solidFill>
                  <a:srgbClr val="E0E4E6"/>
                </a:solidFill>
                <a:latin typeface="Spline Sans"/>
                <a:ea typeface="Spline Sans"/>
                <a:cs typeface="Spline Sans"/>
                <a:sym typeface="Spline Sans"/>
              </a:rPr>
              <a:t>Data Preprocessing</a:t>
            </a:r>
            <a:endParaRPr b="0" i="0" sz="1650" u="none" cap="none" strike="noStrike"/>
          </a:p>
        </p:txBody>
      </p:sp>
      <p:sp>
        <p:nvSpPr>
          <p:cNvPr id="145" name="Google Shape;145;p17"/>
          <p:cNvSpPr/>
          <p:nvPr/>
        </p:nvSpPr>
        <p:spPr>
          <a:xfrm>
            <a:off x="1899761" y="3572232"/>
            <a:ext cx="6579275"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E4E6"/>
              </a:buClr>
              <a:buSzPts val="1450"/>
              <a:buFont typeface="Barlow"/>
              <a:buNone/>
            </a:pPr>
            <a:r>
              <a:rPr b="0" i="0" lang="en-US" sz="1450" u="none" cap="none" strike="noStrike">
                <a:solidFill>
                  <a:srgbClr val="E0E4E6"/>
                </a:solidFill>
                <a:latin typeface="Barlow"/>
                <a:ea typeface="Barlow"/>
                <a:cs typeface="Barlow"/>
                <a:sym typeface="Barlow"/>
              </a:rPr>
              <a:t>Clean and normalize datasets, removing outliers and errors to ensure data accuracy. This step is critical for reliable analysis and visualization.</a:t>
            </a:r>
            <a:endParaRPr b="0" i="0" sz="1450" u="none" cap="none" strike="noStrike"/>
          </a:p>
        </p:txBody>
      </p:sp>
      <p:pic>
        <p:nvPicPr>
          <p:cNvPr descr="preencoded.png" id="146" name="Google Shape;146;p17"/>
          <p:cNvPicPr preferRelativeResize="0"/>
          <p:nvPr/>
        </p:nvPicPr>
        <p:blipFill rotWithShape="1">
          <a:blip r:embed="rId6">
            <a:alphaModFix/>
          </a:blip>
          <a:srcRect b="0" l="0" r="0" t="0"/>
          <a:stretch/>
        </p:blipFill>
        <p:spPr>
          <a:xfrm>
            <a:off x="664964" y="4370070"/>
            <a:ext cx="949881" cy="1669494"/>
          </a:xfrm>
          <a:prstGeom prst="rect">
            <a:avLst/>
          </a:prstGeom>
          <a:noFill/>
          <a:ln>
            <a:noFill/>
          </a:ln>
        </p:spPr>
      </p:pic>
      <p:sp>
        <p:nvSpPr>
          <p:cNvPr id="147" name="Google Shape;147;p17"/>
          <p:cNvSpPr/>
          <p:nvPr/>
        </p:nvSpPr>
        <p:spPr>
          <a:xfrm>
            <a:off x="1899761" y="4559975"/>
            <a:ext cx="2110978" cy="2638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0E4E6"/>
              </a:buClr>
              <a:buSzPts val="1650"/>
              <a:buFont typeface="Spline Sans"/>
              <a:buNone/>
            </a:pPr>
            <a:r>
              <a:rPr b="1" i="0" lang="en-US" sz="1650" u="none" cap="none" strike="noStrike">
                <a:solidFill>
                  <a:srgbClr val="E0E4E6"/>
                </a:solidFill>
                <a:latin typeface="Spline Sans"/>
                <a:ea typeface="Spline Sans"/>
                <a:cs typeface="Spline Sans"/>
                <a:sym typeface="Spline Sans"/>
              </a:rPr>
              <a:t>Advanced Analysis</a:t>
            </a:r>
            <a:endParaRPr b="0" i="0" sz="1650" u="none" cap="none" strike="noStrike"/>
          </a:p>
        </p:txBody>
      </p:sp>
      <p:sp>
        <p:nvSpPr>
          <p:cNvPr id="148" name="Google Shape;148;p17"/>
          <p:cNvSpPr/>
          <p:nvPr/>
        </p:nvSpPr>
        <p:spPr>
          <a:xfrm>
            <a:off x="1899761" y="4937760"/>
            <a:ext cx="6579275" cy="9119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E4E6"/>
              </a:buClr>
              <a:buSzPts val="1450"/>
              <a:buFont typeface="Barlow"/>
              <a:buNone/>
            </a:pPr>
            <a:r>
              <a:rPr b="0" i="0" lang="en-US" sz="1450" u="none" cap="none" strike="noStrike">
                <a:solidFill>
                  <a:srgbClr val="E0E4E6"/>
                </a:solidFill>
                <a:latin typeface="Barlow"/>
                <a:ea typeface="Barlow"/>
                <a:cs typeface="Barlow"/>
                <a:sym typeface="Barlow"/>
              </a:rPr>
              <a:t>Apply statistical modeling and predictive analytics techniques to uncover hidden patterns and trends. This may include regression analysis, time series forecasting, and machine learning algorithms.</a:t>
            </a:r>
            <a:endParaRPr b="0" i="0" sz="1450" u="none" cap="none" strike="noStrike"/>
          </a:p>
        </p:txBody>
      </p:sp>
      <p:pic>
        <p:nvPicPr>
          <p:cNvPr descr="preencoded.png" id="149" name="Google Shape;149;p17"/>
          <p:cNvPicPr preferRelativeResize="0"/>
          <p:nvPr/>
        </p:nvPicPr>
        <p:blipFill rotWithShape="1">
          <a:blip r:embed="rId7">
            <a:alphaModFix/>
          </a:blip>
          <a:srcRect b="0" l="0" r="0" t="0"/>
          <a:stretch/>
        </p:blipFill>
        <p:spPr>
          <a:xfrm>
            <a:off x="664964" y="6039564"/>
            <a:ext cx="949881" cy="1669494"/>
          </a:xfrm>
          <a:prstGeom prst="rect">
            <a:avLst/>
          </a:prstGeom>
          <a:noFill/>
          <a:ln>
            <a:noFill/>
          </a:ln>
        </p:spPr>
      </p:pic>
      <p:sp>
        <p:nvSpPr>
          <p:cNvPr id="150" name="Google Shape;150;p17"/>
          <p:cNvSpPr/>
          <p:nvPr/>
        </p:nvSpPr>
        <p:spPr>
          <a:xfrm>
            <a:off x="1899761" y="6229469"/>
            <a:ext cx="2110978" cy="263843"/>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0E4E6"/>
              </a:buClr>
              <a:buSzPts val="1650"/>
              <a:buFont typeface="Spline Sans"/>
              <a:buNone/>
            </a:pPr>
            <a:r>
              <a:rPr b="1" i="0" lang="en-US" sz="1650" u="none" cap="none" strike="noStrike">
                <a:solidFill>
                  <a:srgbClr val="E0E4E6"/>
                </a:solidFill>
                <a:latin typeface="Spline Sans"/>
                <a:ea typeface="Spline Sans"/>
                <a:cs typeface="Spline Sans"/>
                <a:sym typeface="Spline Sans"/>
              </a:rPr>
              <a:t>Data Visualization</a:t>
            </a:r>
            <a:endParaRPr b="0" i="0" sz="1650" u="none" cap="none" strike="noStrike"/>
          </a:p>
        </p:txBody>
      </p:sp>
      <p:sp>
        <p:nvSpPr>
          <p:cNvPr id="151" name="Google Shape;151;p17"/>
          <p:cNvSpPr/>
          <p:nvPr/>
        </p:nvSpPr>
        <p:spPr>
          <a:xfrm>
            <a:off x="1899761" y="6607254"/>
            <a:ext cx="6579275" cy="9119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E4E6"/>
              </a:buClr>
              <a:buSzPts val="1450"/>
              <a:buFont typeface="Barlow"/>
              <a:buNone/>
            </a:pPr>
            <a:r>
              <a:rPr b="0" i="0" lang="en-US" sz="1450" u="none" cap="none" strike="noStrike">
                <a:solidFill>
                  <a:srgbClr val="E0E4E6"/>
                </a:solidFill>
                <a:latin typeface="Barlow"/>
                <a:ea typeface="Barlow"/>
                <a:cs typeface="Barlow"/>
                <a:sym typeface="Barlow"/>
              </a:rPr>
              <a:t>Transform data into interactive dashboards and visual reports that are easy to understand and navigate. Effective visualizations enable users to quickly identify key insights and trends.</a:t>
            </a:r>
            <a:endParaRPr b="0" i="0" sz="14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preencoded.png" id="157" name="Google Shape;157;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8" name="Google Shape;158;p18"/>
          <p:cNvSpPr/>
          <p:nvPr/>
        </p:nvSpPr>
        <p:spPr>
          <a:xfrm>
            <a:off x="6200775" y="640913"/>
            <a:ext cx="6381155"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0FCFF"/>
              </a:buClr>
              <a:buSzPts val="3550"/>
              <a:buFont typeface="Spline Sans"/>
              <a:buNone/>
            </a:pPr>
            <a:r>
              <a:rPr b="1" i="0" lang="en-US" sz="3550" u="none" cap="none" strike="noStrike">
                <a:solidFill>
                  <a:srgbClr val="F0FCFF"/>
                </a:solidFill>
                <a:latin typeface="Spline Sans"/>
                <a:ea typeface="Spline Sans"/>
                <a:cs typeface="Spline Sans"/>
                <a:sym typeface="Spline Sans"/>
              </a:rPr>
              <a:t>Data Visualization Techniques</a:t>
            </a:r>
            <a:endParaRPr b="0" i="0" sz="3550" u="none" cap="none" strike="noStrike"/>
          </a:p>
        </p:txBody>
      </p:sp>
      <p:pic>
        <p:nvPicPr>
          <p:cNvPr descr="preencoded.png" id="159" name="Google Shape;159;p18"/>
          <p:cNvPicPr preferRelativeResize="0"/>
          <p:nvPr/>
        </p:nvPicPr>
        <p:blipFill rotWithShape="1">
          <a:blip r:embed="rId4">
            <a:alphaModFix/>
          </a:blip>
          <a:srcRect b="0" l="0" r="0" t="0"/>
          <a:stretch/>
        </p:blipFill>
        <p:spPr>
          <a:xfrm>
            <a:off x="6200775" y="1513999"/>
            <a:ext cx="510302" cy="510302"/>
          </a:xfrm>
          <a:prstGeom prst="rect">
            <a:avLst/>
          </a:prstGeom>
          <a:noFill/>
          <a:ln>
            <a:noFill/>
          </a:ln>
        </p:spPr>
      </p:pic>
      <p:sp>
        <p:nvSpPr>
          <p:cNvPr id="160" name="Google Shape;160;p18"/>
          <p:cNvSpPr/>
          <p:nvPr/>
        </p:nvSpPr>
        <p:spPr>
          <a:xfrm>
            <a:off x="6200775" y="2228374"/>
            <a:ext cx="2367677" cy="56697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0E4E6"/>
              </a:buClr>
              <a:buSzPts val="1750"/>
              <a:buFont typeface="Spline Sans"/>
              <a:buNone/>
            </a:pPr>
            <a:r>
              <a:rPr b="1" i="0" lang="en-US" sz="1750" u="none" cap="none" strike="noStrike">
                <a:solidFill>
                  <a:srgbClr val="E0E4E6"/>
                </a:solidFill>
                <a:latin typeface="Spline Sans"/>
                <a:ea typeface="Spline Sans"/>
                <a:cs typeface="Spline Sans"/>
                <a:sym typeface="Spline Sans"/>
              </a:rPr>
              <a:t>Interactive Dashboards</a:t>
            </a:r>
            <a:endParaRPr b="0" i="0" sz="1750" u="none" cap="none" strike="noStrike"/>
          </a:p>
        </p:txBody>
      </p:sp>
      <p:sp>
        <p:nvSpPr>
          <p:cNvPr id="161" name="Google Shape;161;p18"/>
          <p:cNvSpPr/>
          <p:nvPr/>
        </p:nvSpPr>
        <p:spPr>
          <a:xfrm>
            <a:off x="6200775" y="2917746"/>
            <a:ext cx="2367677" cy="163234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0E4E6"/>
              </a:buClr>
              <a:buSzPts val="1600"/>
              <a:buFont typeface="Barlow"/>
              <a:buNone/>
            </a:pPr>
            <a:r>
              <a:rPr b="0" i="0" lang="en-US" sz="1600" u="none" cap="none" strike="noStrike">
                <a:solidFill>
                  <a:srgbClr val="E0E4E6"/>
                </a:solidFill>
                <a:latin typeface="Barlow"/>
                <a:ea typeface="Barlow"/>
                <a:cs typeface="Barlow"/>
                <a:sym typeface="Barlow"/>
              </a:rPr>
              <a:t>Design dynamic dashboards that allow users to explore data and drill down for more detailed insights.</a:t>
            </a:r>
            <a:endParaRPr b="0" i="0" sz="1600" u="none" cap="none" strike="noStrike"/>
          </a:p>
        </p:txBody>
      </p:sp>
      <p:pic>
        <p:nvPicPr>
          <p:cNvPr descr="preencoded.png" id="162" name="Google Shape;162;p18"/>
          <p:cNvPicPr preferRelativeResize="0"/>
          <p:nvPr/>
        </p:nvPicPr>
        <p:blipFill rotWithShape="1">
          <a:blip r:embed="rId5">
            <a:alphaModFix/>
          </a:blip>
          <a:srcRect b="0" l="0" r="0" t="0"/>
          <a:stretch/>
        </p:blipFill>
        <p:spPr>
          <a:xfrm>
            <a:off x="8874562" y="1513999"/>
            <a:ext cx="510302" cy="510302"/>
          </a:xfrm>
          <a:prstGeom prst="rect">
            <a:avLst/>
          </a:prstGeom>
          <a:noFill/>
          <a:ln>
            <a:noFill/>
          </a:ln>
        </p:spPr>
      </p:pic>
      <p:sp>
        <p:nvSpPr>
          <p:cNvPr id="163" name="Google Shape;163;p18"/>
          <p:cNvSpPr/>
          <p:nvPr/>
        </p:nvSpPr>
        <p:spPr>
          <a:xfrm>
            <a:off x="8874562" y="2228374"/>
            <a:ext cx="2268022"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0E4E6"/>
              </a:buClr>
              <a:buSzPts val="1750"/>
              <a:buFont typeface="Spline Sans"/>
              <a:buNone/>
            </a:pPr>
            <a:r>
              <a:rPr b="1" i="0" lang="en-US" sz="1750" u="none" cap="none" strike="noStrike">
                <a:solidFill>
                  <a:srgbClr val="E0E4E6"/>
                </a:solidFill>
                <a:latin typeface="Spline Sans"/>
                <a:ea typeface="Spline Sans"/>
                <a:cs typeface="Spline Sans"/>
                <a:sym typeface="Spline Sans"/>
              </a:rPr>
              <a:t>Real-Time Updates</a:t>
            </a:r>
            <a:endParaRPr b="0" i="0" sz="1750" u="none" cap="none" strike="noStrike"/>
          </a:p>
        </p:txBody>
      </p:sp>
      <p:sp>
        <p:nvSpPr>
          <p:cNvPr id="164" name="Google Shape;164;p18"/>
          <p:cNvSpPr/>
          <p:nvPr/>
        </p:nvSpPr>
        <p:spPr>
          <a:xfrm>
            <a:off x="8874562" y="2634258"/>
            <a:ext cx="2367677" cy="130587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0E4E6"/>
              </a:buClr>
              <a:buSzPts val="1600"/>
              <a:buFont typeface="Barlow"/>
              <a:buNone/>
            </a:pPr>
            <a:r>
              <a:rPr b="0" i="0" lang="en-US" sz="1600" u="none" cap="none" strike="noStrike">
                <a:solidFill>
                  <a:srgbClr val="E0E4E6"/>
                </a:solidFill>
                <a:latin typeface="Barlow"/>
                <a:ea typeface="Barlow"/>
                <a:cs typeface="Barlow"/>
                <a:sym typeface="Barlow"/>
              </a:rPr>
              <a:t>Ensure data is updated in real-time to provide the most current view of sales performance.</a:t>
            </a:r>
            <a:endParaRPr b="0" i="0" sz="1600" u="none" cap="none" strike="noStrike"/>
          </a:p>
        </p:txBody>
      </p:sp>
      <p:pic>
        <p:nvPicPr>
          <p:cNvPr descr="preencoded.png" id="165" name="Google Shape;165;p18"/>
          <p:cNvPicPr preferRelativeResize="0"/>
          <p:nvPr/>
        </p:nvPicPr>
        <p:blipFill rotWithShape="1">
          <a:blip r:embed="rId6">
            <a:alphaModFix/>
          </a:blip>
          <a:srcRect b="0" l="0" r="0" t="0"/>
          <a:stretch/>
        </p:blipFill>
        <p:spPr>
          <a:xfrm>
            <a:off x="11548348" y="1513999"/>
            <a:ext cx="510302" cy="510302"/>
          </a:xfrm>
          <a:prstGeom prst="rect">
            <a:avLst/>
          </a:prstGeom>
          <a:noFill/>
          <a:ln>
            <a:noFill/>
          </a:ln>
        </p:spPr>
      </p:pic>
      <p:sp>
        <p:nvSpPr>
          <p:cNvPr id="166" name="Google Shape;166;p18"/>
          <p:cNvSpPr/>
          <p:nvPr/>
        </p:nvSpPr>
        <p:spPr>
          <a:xfrm>
            <a:off x="11548348" y="2228374"/>
            <a:ext cx="2367677" cy="56697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0E4E6"/>
              </a:buClr>
              <a:buSzPts val="1750"/>
              <a:buFont typeface="Spline Sans"/>
              <a:buNone/>
            </a:pPr>
            <a:r>
              <a:rPr b="1" i="0" lang="en-US" sz="1750" u="none" cap="none" strike="noStrike">
                <a:solidFill>
                  <a:srgbClr val="E0E4E6"/>
                </a:solidFill>
                <a:latin typeface="Spline Sans"/>
                <a:ea typeface="Spline Sans"/>
                <a:cs typeface="Spline Sans"/>
                <a:sym typeface="Spline Sans"/>
              </a:rPr>
              <a:t>User-Friendly Interface</a:t>
            </a:r>
            <a:endParaRPr b="0" i="0" sz="1750" u="none" cap="none" strike="noStrike"/>
          </a:p>
        </p:txBody>
      </p:sp>
      <p:sp>
        <p:nvSpPr>
          <p:cNvPr id="167" name="Google Shape;167;p18"/>
          <p:cNvSpPr/>
          <p:nvPr/>
        </p:nvSpPr>
        <p:spPr>
          <a:xfrm>
            <a:off x="11548348" y="2917746"/>
            <a:ext cx="2367677" cy="130587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0E4E6"/>
              </a:buClr>
              <a:buSzPts val="1600"/>
              <a:buFont typeface="Barlow"/>
              <a:buNone/>
            </a:pPr>
            <a:r>
              <a:rPr b="0" i="0" lang="en-US" sz="1600" u="none" cap="none" strike="noStrike">
                <a:solidFill>
                  <a:srgbClr val="E0E4E6"/>
                </a:solidFill>
                <a:latin typeface="Barlow"/>
                <a:ea typeface="Barlow"/>
                <a:cs typeface="Barlow"/>
                <a:sym typeface="Barlow"/>
              </a:rPr>
              <a:t>Implement design principles that make the interface intuitive and easy to navigate.</a:t>
            </a:r>
            <a:endParaRPr b="0" i="0" sz="1600" u="none" cap="none" strike="noStrike"/>
          </a:p>
        </p:txBody>
      </p:sp>
      <p:pic>
        <p:nvPicPr>
          <p:cNvPr descr="preencoded.png" id="168" name="Google Shape;168;p18"/>
          <p:cNvPicPr preferRelativeResize="0"/>
          <p:nvPr/>
        </p:nvPicPr>
        <p:blipFill rotWithShape="1">
          <a:blip r:embed="rId7">
            <a:alphaModFix/>
          </a:blip>
          <a:srcRect b="0" l="0" r="0" t="0"/>
          <a:stretch/>
        </p:blipFill>
        <p:spPr>
          <a:xfrm>
            <a:off x="6200775" y="5162431"/>
            <a:ext cx="510302" cy="510302"/>
          </a:xfrm>
          <a:prstGeom prst="rect">
            <a:avLst/>
          </a:prstGeom>
          <a:noFill/>
          <a:ln>
            <a:noFill/>
          </a:ln>
        </p:spPr>
      </p:pic>
      <p:sp>
        <p:nvSpPr>
          <p:cNvPr id="169" name="Google Shape;169;p18"/>
          <p:cNvSpPr/>
          <p:nvPr/>
        </p:nvSpPr>
        <p:spPr>
          <a:xfrm>
            <a:off x="6200775" y="5876806"/>
            <a:ext cx="2268022"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0E4E6"/>
              </a:buClr>
              <a:buSzPts val="1750"/>
              <a:buFont typeface="Spline Sans"/>
              <a:buNone/>
            </a:pPr>
            <a:r>
              <a:rPr b="1" i="0" lang="en-US" sz="1750" u="none" cap="none" strike="noStrike">
                <a:solidFill>
                  <a:srgbClr val="E0E4E6"/>
                </a:solidFill>
                <a:latin typeface="Spline Sans"/>
                <a:ea typeface="Spline Sans"/>
                <a:cs typeface="Spline Sans"/>
                <a:sym typeface="Spline Sans"/>
              </a:rPr>
              <a:t>Visual Hierarchy</a:t>
            </a:r>
            <a:endParaRPr b="0" i="0" sz="1750" u="none" cap="none" strike="noStrike"/>
          </a:p>
        </p:txBody>
      </p:sp>
      <p:sp>
        <p:nvSpPr>
          <p:cNvPr id="170" name="Google Shape;170;p18"/>
          <p:cNvSpPr/>
          <p:nvPr/>
        </p:nvSpPr>
        <p:spPr>
          <a:xfrm>
            <a:off x="6200775" y="6282690"/>
            <a:ext cx="2367677" cy="130587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0E4E6"/>
              </a:buClr>
              <a:buSzPts val="1600"/>
              <a:buFont typeface="Barlow"/>
              <a:buNone/>
            </a:pPr>
            <a:r>
              <a:rPr b="0" i="0" lang="en-US" sz="1600" u="none" cap="none" strike="noStrike">
                <a:solidFill>
                  <a:srgbClr val="E0E4E6"/>
                </a:solidFill>
                <a:latin typeface="Barlow"/>
                <a:ea typeface="Barlow"/>
                <a:cs typeface="Barlow"/>
                <a:sym typeface="Barlow"/>
              </a:rPr>
              <a:t>Use color coding and visual hierarchy to highlight important data relationships and insights.</a:t>
            </a:r>
            <a:endParaRPr b="0" i="0" sz="1600" u="none" cap="none" strike="noStrike"/>
          </a:p>
        </p:txBody>
      </p:sp>
      <p:sp>
        <p:nvSpPr>
          <p:cNvPr id="171" name="Google Shape;171;p18"/>
          <p:cNvSpPr txBox="1"/>
          <p:nvPr/>
        </p:nvSpPr>
        <p:spPr>
          <a:xfrm>
            <a:off x="12913475" y="7857525"/>
            <a:ext cx="1356900" cy="175200"/>
          </a:xfrm>
          <a:prstGeom prst="rect">
            <a:avLst/>
          </a:prstGeom>
          <a:noFill/>
          <a:ln cap="flat" cmpd="sng" w="2286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8733000" y="5559350"/>
            <a:ext cx="2101200" cy="210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p:nvPr/>
        </p:nvSpPr>
        <p:spPr>
          <a:xfrm>
            <a:off x="785336" y="617934"/>
            <a:ext cx="9058751" cy="623292"/>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0FCFF"/>
              </a:buClr>
              <a:buSzPts val="3900"/>
              <a:buFont typeface="Spline Sans"/>
              <a:buNone/>
            </a:pPr>
            <a:r>
              <a:rPr b="1" i="0" lang="en-US" sz="3900" u="none" cap="none" strike="noStrike">
                <a:solidFill>
                  <a:srgbClr val="F0FCFF"/>
                </a:solidFill>
                <a:latin typeface="Spline Sans"/>
                <a:ea typeface="Spline Sans"/>
                <a:cs typeface="Spline Sans"/>
                <a:sym typeface="Spline Sans"/>
              </a:rPr>
              <a:t>Business Insights and Decision Making</a:t>
            </a:r>
            <a:endParaRPr b="0" i="0" sz="3900" u="none" cap="none" strike="noStrike"/>
          </a:p>
        </p:txBody>
      </p:sp>
      <p:pic>
        <p:nvPicPr>
          <p:cNvPr descr="preencoded.png" id="179" name="Google Shape;179;p19"/>
          <p:cNvPicPr preferRelativeResize="0"/>
          <p:nvPr/>
        </p:nvPicPr>
        <p:blipFill rotWithShape="1">
          <a:blip r:embed="rId3">
            <a:alphaModFix/>
          </a:blip>
          <a:srcRect b="0" l="0" r="0" t="0"/>
          <a:stretch/>
        </p:blipFill>
        <p:spPr>
          <a:xfrm>
            <a:off x="2972753" y="1689973"/>
            <a:ext cx="2154793" cy="1612940"/>
          </a:xfrm>
          <a:prstGeom prst="rect">
            <a:avLst/>
          </a:prstGeom>
          <a:noFill/>
          <a:ln>
            <a:noFill/>
          </a:ln>
        </p:spPr>
      </p:pic>
      <p:sp>
        <p:nvSpPr>
          <p:cNvPr id="180" name="Google Shape;180;p19"/>
          <p:cNvSpPr/>
          <p:nvPr/>
        </p:nvSpPr>
        <p:spPr>
          <a:xfrm>
            <a:off x="3892272" y="2507456"/>
            <a:ext cx="315516" cy="394454"/>
          </a:xfrm>
          <a:prstGeom prst="rect">
            <a:avLst/>
          </a:prstGeom>
          <a:noFill/>
          <a:ln>
            <a:noFill/>
          </a:ln>
        </p:spPr>
        <p:txBody>
          <a:bodyPr anchorCtr="0" anchor="t" bIns="0" lIns="0" spcFirstLastPara="1" rIns="0" wrap="square" tIns="0">
            <a:noAutofit/>
          </a:bodyPr>
          <a:lstStyle/>
          <a:p>
            <a:pPr indent="0" lvl="0" marL="0" marR="0" rtl="0" algn="ctr">
              <a:lnSpc>
                <a:spcPct val="161224"/>
              </a:lnSpc>
              <a:spcBef>
                <a:spcPts val="0"/>
              </a:spcBef>
              <a:spcAft>
                <a:spcPts val="0"/>
              </a:spcAft>
              <a:buClr>
                <a:srgbClr val="E0E4E6"/>
              </a:buClr>
              <a:buSzPts val="2450"/>
              <a:buFont typeface="Spline Sans"/>
              <a:buNone/>
            </a:pPr>
            <a:r>
              <a:rPr b="1" i="0" lang="en-US" sz="2450" u="none" cap="none" strike="noStrike">
                <a:solidFill>
                  <a:srgbClr val="E0E4E6"/>
                </a:solidFill>
                <a:latin typeface="Spline Sans"/>
                <a:ea typeface="Spline Sans"/>
                <a:cs typeface="Spline Sans"/>
                <a:sym typeface="Spline Sans"/>
              </a:rPr>
              <a:t>1</a:t>
            </a:r>
            <a:endParaRPr b="0" i="0" sz="2450" u="none" cap="none" strike="noStrike"/>
          </a:p>
        </p:txBody>
      </p:sp>
      <p:sp>
        <p:nvSpPr>
          <p:cNvPr id="181" name="Google Shape;181;p19"/>
          <p:cNvSpPr/>
          <p:nvPr/>
        </p:nvSpPr>
        <p:spPr>
          <a:xfrm>
            <a:off x="5351859" y="1914287"/>
            <a:ext cx="2577822" cy="31158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Growth Opportunities</a:t>
            </a:r>
            <a:endParaRPr b="0" i="0" sz="1950" u="none" cap="none" strike="noStrike"/>
          </a:p>
        </p:txBody>
      </p:sp>
      <p:sp>
        <p:nvSpPr>
          <p:cNvPr id="182" name="Google Shape;182;p19"/>
          <p:cNvSpPr/>
          <p:nvPr/>
        </p:nvSpPr>
        <p:spPr>
          <a:xfrm>
            <a:off x="5351859" y="2360414"/>
            <a:ext cx="8268891" cy="7181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Identify new markets, product lines, and customer segments with high growth potential.</a:t>
            </a:r>
            <a:endParaRPr b="0" i="0" sz="1750" u="none" cap="none" strike="noStrike"/>
          </a:p>
        </p:txBody>
      </p:sp>
      <p:sp>
        <p:nvSpPr>
          <p:cNvPr id="183" name="Google Shape;183;p19"/>
          <p:cNvSpPr/>
          <p:nvPr/>
        </p:nvSpPr>
        <p:spPr>
          <a:xfrm>
            <a:off x="5183624" y="3315653"/>
            <a:ext cx="8605361" cy="15240"/>
          </a:xfrm>
          <a:prstGeom prst="roundRect">
            <a:avLst>
              <a:gd fmla="val 2208696" name="adj"/>
            </a:avLst>
          </a:prstGeom>
          <a:solidFill>
            <a:srgbClr val="16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4" name="Google Shape;184;p19"/>
          <p:cNvPicPr preferRelativeResize="0"/>
          <p:nvPr/>
        </p:nvPicPr>
        <p:blipFill rotWithShape="1">
          <a:blip r:embed="rId4">
            <a:alphaModFix/>
          </a:blip>
          <a:srcRect b="0" l="0" r="0" t="0"/>
          <a:stretch/>
        </p:blipFill>
        <p:spPr>
          <a:xfrm>
            <a:off x="1895356" y="3358991"/>
            <a:ext cx="4309705" cy="1612940"/>
          </a:xfrm>
          <a:prstGeom prst="rect">
            <a:avLst/>
          </a:prstGeom>
          <a:noFill/>
          <a:ln>
            <a:noFill/>
          </a:ln>
        </p:spPr>
      </p:pic>
      <p:sp>
        <p:nvSpPr>
          <p:cNvPr id="185" name="Google Shape;185;p19"/>
          <p:cNvSpPr/>
          <p:nvPr/>
        </p:nvSpPr>
        <p:spPr>
          <a:xfrm>
            <a:off x="3892391" y="3968234"/>
            <a:ext cx="315516" cy="394454"/>
          </a:xfrm>
          <a:prstGeom prst="rect">
            <a:avLst/>
          </a:prstGeom>
          <a:noFill/>
          <a:ln>
            <a:noFill/>
          </a:ln>
        </p:spPr>
        <p:txBody>
          <a:bodyPr anchorCtr="0" anchor="t" bIns="0" lIns="0" spcFirstLastPara="1" rIns="0" wrap="square" tIns="0">
            <a:noAutofit/>
          </a:bodyPr>
          <a:lstStyle/>
          <a:p>
            <a:pPr indent="0" lvl="0" marL="0" marR="0" rtl="0" algn="ctr">
              <a:lnSpc>
                <a:spcPct val="161224"/>
              </a:lnSpc>
              <a:spcBef>
                <a:spcPts val="0"/>
              </a:spcBef>
              <a:spcAft>
                <a:spcPts val="0"/>
              </a:spcAft>
              <a:buClr>
                <a:srgbClr val="E0E4E6"/>
              </a:buClr>
              <a:buSzPts val="2450"/>
              <a:buFont typeface="Spline Sans"/>
              <a:buNone/>
            </a:pPr>
            <a:r>
              <a:rPr b="1" i="0" lang="en-US" sz="2450" u="none" cap="none" strike="noStrike">
                <a:solidFill>
                  <a:srgbClr val="E0E4E6"/>
                </a:solidFill>
                <a:latin typeface="Spline Sans"/>
                <a:ea typeface="Spline Sans"/>
                <a:cs typeface="Spline Sans"/>
                <a:sym typeface="Spline Sans"/>
              </a:rPr>
              <a:t>2</a:t>
            </a:r>
            <a:endParaRPr b="0" i="0" sz="2450" u="none" cap="none" strike="noStrike"/>
          </a:p>
        </p:txBody>
      </p:sp>
      <p:sp>
        <p:nvSpPr>
          <p:cNvPr id="186" name="Google Shape;186;p19"/>
          <p:cNvSpPr/>
          <p:nvPr/>
        </p:nvSpPr>
        <p:spPr>
          <a:xfrm>
            <a:off x="6429375" y="3583305"/>
            <a:ext cx="2993231" cy="31158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Performance Bottlenecks</a:t>
            </a:r>
            <a:endParaRPr b="0" i="0" sz="1950" u="none" cap="none" strike="noStrike"/>
          </a:p>
        </p:txBody>
      </p:sp>
      <p:sp>
        <p:nvSpPr>
          <p:cNvPr id="187" name="Google Shape;187;p19"/>
          <p:cNvSpPr/>
          <p:nvPr/>
        </p:nvSpPr>
        <p:spPr>
          <a:xfrm>
            <a:off x="6429375" y="4029432"/>
            <a:ext cx="7191375" cy="7181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Pinpoint areas where sales performance is lagging and take corrective action.</a:t>
            </a:r>
            <a:endParaRPr b="0" i="0" sz="1750" u="none" cap="none" strike="noStrike"/>
          </a:p>
        </p:txBody>
      </p:sp>
      <p:sp>
        <p:nvSpPr>
          <p:cNvPr id="188" name="Google Shape;188;p19"/>
          <p:cNvSpPr/>
          <p:nvPr/>
        </p:nvSpPr>
        <p:spPr>
          <a:xfrm>
            <a:off x="6261140" y="4984671"/>
            <a:ext cx="7527846" cy="15240"/>
          </a:xfrm>
          <a:prstGeom prst="roundRect">
            <a:avLst>
              <a:gd fmla="val 2208696" name="adj"/>
            </a:avLst>
          </a:prstGeom>
          <a:solidFill>
            <a:srgbClr val="29D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 name="Google Shape;189;p19"/>
          <p:cNvPicPr preferRelativeResize="0"/>
          <p:nvPr/>
        </p:nvPicPr>
        <p:blipFill rotWithShape="1">
          <a:blip r:embed="rId5">
            <a:alphaModFix/>
          </a:blip>
          <a:srcRect b="0" l="0" r="0" t="0"/>
          <a:stretch/>
        </p:blipFill>
        <p:spPr>
          <a:xfrm>
            <a:off x="817959" y="5028009"/>
            <a:ext cx="6464498" cy="1612940"/>
          </a:xfrm>
          <a:prstGeom prst="rect">
            <a:avLst/>
          </a:prstGeom>
          <a:noFill/>
          <a:ln>
            <a:noFill/>
          </a:ln>
        </p:spPr>
      </p:pic>
      <p:sp>
        <p:nvSpPr>
          <p:cNvPr id="190" name="Google Shape;190;p19"/>
          <p:cNvSpPr/>
          <p:nvPr/>
        </p:nvSpPr>
        <p:spPr>
          <a:xfrm>
            <a:off x="3892391" y="5637252"/>
            <a:ext cx="315516" cy="394454"/>
          </a:xfrm>
          <a:prstGeom prst="rect">
            <a:avLst/>
          </a:prstGeom>
          <a:noFill/>
          <a:ln>
            <a:noFill/>
          </a:ln>
        </p:spPr>
        <p:txBody>
          <a:bodyPr anchorCtr="0" anchor="t" bIns="0" lIns="0" spcFirstLastPara="1" rIns="0" wrap="square" tIns="0">
            <a:noAutofit/>
          </a:bodyPr>
          <a:lstStyle/>
          <a:p>
            <a:pPr indent="0" lvl="0" marL="0" marR="0" rtl="0" algn="ctr">
              <a:lnSpc>
                <a:spcPct val="161224"/>
              </a:lnSpc>
              <a:spcBef>
                <a:spcPts val="0"/>
              </a:spcBef>
              <a:spcAft>
                <a:spcPts val="0"/>
              </a:spcAft>
              <a:buClr>
                <a:srgbClr val="E0E4E6"/>
              </a:buClr>
              <a:buSzPts val="2450"/>
              <a:buFont typeface="Spline Sans"/>
              <a:buNone/>
            </a:pPr>
            <a:r>
              <a:rPr b="1" i="0" lang="en-US" sz="2450" u="none" cap="none" strike="noStrike">
                <a:solidFill>
                  <a:srgbClr val="E0E4E6"/>
                </a:solidFill>
                <a:latin typeface="Spline Sans"/>
                <a:ea typeface="Spline Sans"/>
                <a:cs typeface="Spline Sans"/>
                <a:sym typeface="Spline Sans"/>
              </a:rPr>
              <a:t>3</a:t>
            </a:r>
            <a:endParaRPr b="0" i="0" sz="2450" u="none" cap="none" strike="noStrike"/>
          </a:p>
        </p:txBody>
      </p:sp>
      <p:sp>
        <p:nvSpPr>
          <p:cNvPr id="191" name="Google Shape;191;p19"/>
          <p:cNvSpPr/>
          <p:nvPr/>
        </p:nvSpPr>
        <p:spPr>
          <a:xfrm>
            <a:off x="7506772" y="5252323"/>
            <a:ext cx="2493288" cy="31158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E0E4E6"/>
              </a:buClr>
              <a:buSzPts val="1950"/>
              <a:buFont typeface="Spline Sans"/>
              <a:buNone/>
            </a:pPr>
            <a:r>
              <a:rPr b="1" i="0" lang="en-US" sz="1950" u="none" cap="none" strike="noStrike">
                <a:solidFill>
                  <a:srgbClr val="E0E4E6"/>
                </a:solidFill>
                <a:latin typeface="Spline Sans"/>
                <a:ea typeface="Spline Sans"/>
                <a:cs typeface="Spline Sans"/>
                <a:sym typeface="Spline Sans"/>
              </a:rPr>
              <a:t>Market Trends</a:t>
            </a:r>
            <a:endParaRPr b="0" i="0" sz="1950" u="none" cap="none" strike="noStrike"/>
          </a:p>
        </p:txBody>
      </p:sp>
      <p:sp>
        <p:nvSpPr>
          <p:cNvPr id="192" name="Google Shape;192;p19"/>
          <p:cNvSpPr/>
          <p:nvPr/>
        </p:nvSpPr>
        <p:spPr>
          <a:xfrm>
            <a:off x="7506772" y="5698450"/>
            <a:ext cx="6113978" cy="7181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Stay ahead of the curve by understanding evolving market dynamics and customer preferences.</a:t>
            </a:r>
            <a:endParaRPr b="0" i="0" sz="1750" u="none" cap="none" strike="noStrike"/>
          </a:p>
        </p:txBody>
      </p:sp>
      <p:sp>
        <p:nvSpPr>
          <p:cNvPr id="193" name="Google Shape;193;p19"/>
          <p:cNvSpPr/>
          <p:nvPr/>
        </p:nvSpPr>
        <p:spPr>
          <a:xfrm>
            <a:off x="785336" y="6893362"/>
            <a:ext cx="13059728" cy="7181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0E4E6"/>
              </a:buClr>
              <a:buSzPts val="1750"/>
              <a:buFont typeface="Barlow"/>
              <a:buNone/>
            </a:pPr>
            <a:r>
              <a:rPr b="0" i="0" lang="en-US" sz="1750" u="none" cap="none" strike="noStrike">
                <a:solidFill>
                  <a:srgbClr val="E0E4E6"/>
                </a:solidFill>
                <a:latin typeface="Barlow"/>
                <a:ea typeface="Barlow"/>
                <a:cs typeface="Barlow"/>
                <a:sym typeface="Barlow"/>
              </a:rPr>
              <a:t>By translating visualizations into strategic actions, businesses can make data-driven decisions that drive revenue growth and improve profitability. This includes supporting executive decision-making processes and enabling data-driven strategic planning.</a:t>
            </a:r>
            <a:endParaRPr b="0" i="0" sz="1750" u="none" cap="none" strike="noStrike"/>
          </a:p>
        </p:txBody>
      </p:sp>
      <p:sp>
        <p:nvSpPr>
          <p:cNvPr id="194" name="Google Shape;194;p19"/>
          <p:cNvSpPr txBox="1"/>
          <p:nvPr/>
        </p:nvSpPr>
        <p:spPr>
          <a:xfrm>
            <a:off x="12935350" y="7857525"/>
            <a:ext cx="14007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txBox="1"/>
          <p:nvPr/>
        </p:nvSpPr>
        <p:spPr>
          <a:xfrm>
            <a:off x="12913475" y="7857525"/>
            <a:ext cx="1356900" cy="175200"/>
          </a:xfrm>
          <a:prstGeom prst="rect">
            <a:avLst/>
          </a:prstGeom>
          <a:noFill/>
          <a:ln cap="flat" cmpd="sng" w="2286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